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9"/>
  </p:notesMasterIdLst>
  <p:handoutMasterIdLst>
    <p:handoutMasterId r:id="rId20"/>
  </p:handoutMasterIdLst>
  <p:sldIdLst>
    <p:sldId id="256" r:id="rId3"/>
    <p:sldId id="574" r:id="rId4"/>
    <p:sldId id="591" r:id="rId5"/>
    <p:sldId id="558" r:id="rId6"/>
    <p:sldId id="592" r:id="rId7"/>
    <p:sldId id="582" r:id="rId8"/>
    <p:sldId id="581" r:id="rId9"/>
    <p:sldId id="593" r:id="rId10"/>
    <p:sldId id="594" r:id="rId11"/>
    <p:sldId id="575" r:id="rId12"/>
    <p:sldId id="577" r:id="rId13"/>
    <p:sldId id="578" r:id="rId14"/>
    <p:sldId id="562" r:id="rId15"/>
    <p:sldId id="580" r:id="rId16"/>
    <p:sldId id="599" r:id="rId17"/>
    <p:sldId id="600" r:id="rId18"/>
  </p:sldIdLst>
  <p:sldSz cx="9144000" cy="6858000" type="screen4x3"/>
  <p:notesSz cx="6858000" cy="9144000"/>
  <p:defaultTextStyle>
    <a:defPPr>
      <a:defRPr lang="en-US"/>
    </a:defPPr>
    <a:lvl1pPr marL="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3F"/>
    <a:srgbClr val="F2FF5F"/>
    <a:srgbClr val="4BD7E1"/>
    <a:srgbClr val="E006D5"/>
    <a:srgbClr val="00E100"/>
    <a:srgbClr val="0C5209"/>
    <a:srgbClr val="11690C"/>
    <a:srgbClr val="80057A"/>
    <a:srgbClr val="CC33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96" autoAdjust="0"/>
  </p:normalViewPr>
  <p:slideViewPr>
    <p:cSldViewPr>
      <p:cViewPr>
        <p:scale>
          <a:sx n="90" d="100"/>
          <a:sy n="90" d="100"/>
        </p:scale>
        <p:origin x="-140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1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6DDE5-F68F-F848-A8FC-E32180D6EAD4}" type="datetime1">
              <a:rPr lang="en-US" smtClean="0"/>
              <a:pPr/>
              <a:t>5/6/15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8CD5-CECF-AC41-B90D-0F1D9F642A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2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C4514-1F67-F248-AD2F-1A4C562A6D3F}" type="datetime1">
              <a:rPr lang="en-US" smtClean="0"/>
              <a:pPr/>
              <a:t>5/6/15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41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53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29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5716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13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575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000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429" algn="l" defTabSz="9128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May,9 2015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A.Kiselev</a:t>
            </a: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-65" charset="0"/>
              </a:defRPr>
            </a:lvl1pPr>
          </a:lstStyle>
          <a:p>
            <a:pPr>
              <a:defRPr/>
            </a:pPr>
            <a:fld id="{BC346014-8CB8-304E-A5FA-922CBC1F60F3}" type="slidenum">
              <a:rPr lang="ru-RU"/>
              <a:pPr>
                <a:defRPr/>
              </a:pPr>
              <a:t>‹#›</a:t>
            </a:fld>
            <a:r>
              <a:rPr lang="en-US"/>
              <a:t>/16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37325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133600" cy="228600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8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1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5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1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19" indent="0">
              <a:buNone/>
              <a:defRPr sz="2000" b="1"/>
            </a:lvl2pPr>
            <a:lvl3pPr marL="912853" indent="0">
              <a:buNone/>
              <a:defRPr sz="1800" b="1"/>
            </a:lvl3pPr>
            <a:lvl4pPr marL="1369290" indent="0">
              <a:buNone/>
              <a:defRPr sz="1600" b="1"/>
            </a:lvl4pPr>
            <a:lvl5pPr marL="1825716" indent="0">
              <a:buNone/>
              <a:defRPr sz="1600" b="1"/>
            </a:lvl5pPr>
            <a:lvl6pPr marL="2282139" indent="0">
              <a:buNone/>
              <a:defRPr sz="1600" b="1"/>
            </a:lvl6pPr>
            <a:lvl7pPr marL="2738575" indent="0">
              <a:buNone/>
              <a:defRPr sz="1600" b="1"/>
            </a:lvl7pPr>
            <a:lvl8pPr marL="3195000" indent="0">
              <a:buNone/>
              <a:defRPr sz="1600" b="1"/>
            </a:lvl8pPr>
            <a:lvl9pPr marL="36514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19" indent="0">
              <a:buNone/>
              <a:defRPr sz="2800"/>
            </a:lvl2pPr>
            <a:lvl3pPr marL="912853" indent="0">
              <a:buNone/>
              <a:defRPr sz="2400"/>
            </a:lvl3pPr>
            <a:lvl4pPr marL="1369290" indent="0">
              <a:buNone/>
              <a:defRPr sz="2000"/>
            </a:lvl4pPr>
            <a:lvl5pPr marL="1825716" indent="0">
              <a:buNone/>
              <a:defRPr sz="2000"/>
            </a:lvl5pPr>
            <a:lvl6pPr marL="2282139" indent="0">
              <a:buNone/>
              <a:defRPr sz="2000"/>
            </a:lvl6pPr>
            <a:lvl7pPr marL="2738575" indent="0">
              <a:buNone/>
              <a:defRPr sz="2000"/>
            </a:lvl7pPr>
            <a:lvl8pPr marL="3195000" indent="0">
              <a:buNone/>
              <a:defRPr sz="2000"/>
            </a:lvl8pPr>
            <a:lvl9pPr marL="365142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19" indent="0">
              <a:buNone/>
              <a:defRPr sz="1200"/>
            </a:lvl2pPr>
            <a:lvl3pPr marL="912853" indent="0">
              <a:buNone/>
              <a:defRPr sz="1000"/>
            </a:lvl3pPr>
            <a:lvl4pPr marL="1369290" indent="0">
              <a:buNone/>
              <a:defRPr sz="900"/>
            </a:lvl4pPr>
            <a:lvl5pPr marL="1825716" indent="0">
              <a:buNone/>
              <a:defRPr sz="900"/>
            </a:lvl5pPr>
            <a:lvl6pPr marL="2282139" indent="0">
              <a:buNone/>
              <a:defRPr sz="900"/>
            </a:lvl6pPr>
            <a:lvl7pPr marL="2738575" indent="0">
              <a:buNone/>
              <a:defRPr sz="900"/>
            </a:lvl7pPr>
            <a:lvl8pPr marL="3195000" indent="0">
              <a:buNone/>
              <a:defRPr sz="900"/>
            </a:lvl8pPr>
            <a:lvl9pPr marL="36514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May,9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600">
                <a:solidFill>
                  <a:srgbClr val="800000"/>
                </a:solidFill>
                <a:latin typeface="Tahoma"/>
                <a:cs typeface="Tahoma"/>
              </a:defRPr>
            </a:lvl1pPr>
          </a:lstStyle>
          <a:p>
            <a:r>
              <a:rPr lang="en-US" smtClean="0"/>
              <a:t>A.Kiselev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600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@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2853" rtl="0" eaLnBrk="1" latinLnBrk="0" hangingPunct="1">
        <a:spcBef>
          <a:spcPct val="0"/>
        </a:spcBef>
        <a:buNone/>
        <a:defRPr sz="3600" b="1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328" indent="-342328" algn="l" defTabSz="912853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1696" indent="-285276" algn="l" defTabSz="912853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106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597495" indent="-228209" algn="l" defTabSz="912853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3935" indent="-228209" algn="l" defTabSz="912853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0359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9128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9128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283" tIns="45642" rIns="91283" bIns="4564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3"/>
            <a:ext cx="8229600" cy="4525963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May,9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83"/>
            <a:ext cx="2895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A.Kiselev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3"/>
            <a:ext cx="2133600" cy="365125"/>
          </a:xfrm>
          <a:prstGeom prst="rect">
            <a:avLst/>
          </a:prstGeom>
        </p:spPr>
        <p:txBody>
          <a:bodyPr vert="horz" lIns="91283" tIns="45642" rIns="91283" bIns="4564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5294-E2E2-D84E-B244-61D9D82C8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ctr" defTabSz="45641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28" indent="-342328" algn="l" defTabSz="4564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96" indent="-285276" algn="l" defTabSz="4564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067" indent="-228209" algn="l" defTabSz="4564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495" indent="-228209" algn="l" defTabSz="4564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935" indent="-228209" algn="l" defTabSz="4564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359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784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217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635" indent="-228209" algn="l" defTabSz="4564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1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53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29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16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13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575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00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429" algn="l" defTabSz="4564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gi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5.emf"/><Relationship Id="rId6" Type="http://schemas.openxmlformats.org/officeDocument/2006/relationships/image" Target="../media/image16.gif"/><Relationship Id="rId7" Type="http://schemas.openxmlformats.org/officeDocument/2006/relationships/image" Target="../media/image17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81000" y="1905000"/>
            <a:ext cx="8382000" cy="156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83" tIns="45642" rIns="91283" bIns="45642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Requirements on EIC </a:t>
            </a:r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4800" b="1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lang="en-US" sz="4800" b="1" dirty="0" smtClean="0">
                <a:solidFill>
                  <a:srgbClr val="FF0000"/>
                </a:solidFill>
                <a:latin typeface="Arial"/>
                <a:cs typeface="Arial"/>
              </a:rPr>
              <a:t>etector tracking system</a:t>
            </a:r>
            <a:endParaRPr lang="en-US" sz="48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0" y="8382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283" tIns="45642" rIns="91283" bIns="45642" anchor="ctr"/>
          <a:lstStyle/>
          <a:p>
            <a:endParaRPr lang="en-US" dirty="0"/>
          </a:p>
        </p:txBody>
      </p:sp>
      <p:pic>
        <p:nvPicPr>
          <p:cNvPr id="12" name="Picture 11" descr="EIC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1556" cy="6858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5029200"/>
            <a:ext cx="86106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Alexander </a:t>
            </a:r>
            <a:r>
              <a:rPr lang="en-US" sz="3200" dirty="0" smtClean="0">
                <a:solidFill>
                  <a:schemeClr val="tx2"/>
                </a:solidFill>
                <a:latin typeface="Arial Narrow"/>
                <a:ea typeface="Tahoma (Body)" charset="0"/>
                <a:cs typeface="Arial Narrow"/>
              </a:rPr>
              <a:t>Kiselev</a:t>
            </a:r>
            <a:endParaRPr lang="en-US" sz="3200" dirty="0" smtClean="0">
              <a:solidFill>
                <a:schemeClr val="tx2"/>
              </a:solidFill>
              <a:latin typeface="Arial Narrow"/>
              <a:ea typeface="Tahoma (Body)" charset="0"/>
              <a:cs typeface="Arial Narrow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EIC Tracking R&amp;D Workshop at Temple University   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May,9 2015   </a:t>
            </a:r>
            <a:endParaRPr lang="en-US" sz="32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 descr="bn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098" y="0"/>
            <a:ext cx="218896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R&amp;D topics: MAPS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10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6" name="Picture 5" descr="dp-vs-pixel-size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0"/>
          <a:stretch/>
        </p:blipFill>
        <p:spPr>
          <a:xfrm>
            <a:off x="4038600" y="1295400"/>
            <a:ext cx="4992624" cy="34290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781800" y="1524000"/>
            <a:ext cx="914400" cy="5334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u="sng" baseline="30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+</a:t>
            </a:r>
            <a:r>
              <a:rPr lang="en-US" sz="2000" u="sng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; h</a:t>
            </a:r>
            <a:r>
              <a:rPr lang="en-US" sz="20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=3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04800" y="914400"/>
            <a:ext cx="4343400" cy="2438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Reduce further 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material budget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Minimize integration time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Minimize dead area material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Optimize cooling system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Develop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forward disk setup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1000" y="5105400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Basically need to adapt ALICE design to the EIC environment</a:t>
            </a:r>
            <a:endParaRPr lang="en-US" sz="2800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</p:txBody>
      </p:sp>
      <p:pic>
        <p:nvPicPr>
          <p:cNvPr id="11" name="Picture 10" descr="fs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0" t="12829" r="16512" b="4323"/>
          <a:stretch/>
        </p:blipFill>
        <p:spPr>
          <a:xfrm>
            <a:off x="457200" y="3581401"/>
            <a:ext cx="3410216" cy="2814158"/>
          </a:xfrm>
          <a:prstGeom prst="rect">
            <a:avLst/>
          </a:prstGeom>
          <a:ln>
            <a:solidFill>
              <a:srgbClr val="1E1C11"/>
            </a:solidFill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096000" y="838200"/>
            <a:ext cx="1828800" cy="381000"/>
          </a:xfrm>
          <a:prstGeom prst="rect">
            <a:avLst/>
          </a:prstGeom>
        </p:spPr>
        <p:txBody>
          <a:bodyPr vert="horz" lIns="91283" tIns="45642" rIns="91283" bIns="45642" rtlCol="0">
            <a:normAutofit lnSpcReduction="10000"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ixel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size effect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1105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R&amp;D topics: TPC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11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1219200"/>
            <a:ext cx="8229600" cy="4876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Attain ILD design single point resolution level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Minimize ion back flow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Establish operation in highly inhomogeneous magnetic field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Establish acceptable 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/dx performance with GEM readout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Improve shaper timing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Reduce inner field cage material budget …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… same for the endplate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ttain higher drift velocities (?)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RICH-mode operation (?)</a:t>
            </a: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57912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Need a high resolution medium size TPC</a:t>
            </a:r>
            <a:endParaRPr lang="en-US" sz="2800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8665791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R&amp;D topics: GEMs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12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1219200"/>
            <a:ext cx="5638800" cy="3200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Establish high resolution at large track slopes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Deliver reliable “vector” measurement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Minimize material budget (?)</a:t>
            </a: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strike="sngStrike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Develop large-scale GEMs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strike="sngStrike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Be able to c</a:t>
            </a:r>
            <a:r>
              <a:rPr lang="en-US" sz="2400" strike="sngStrike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over close-to-beam-line area </a:t>
            </a:r>
            <a:endParaRPr lang="en-US" sz="2400" strike="sngStrike" dirty="0" smtClean="0">
              <a:solidFill>
                <a:srgbClr val="E006D5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876800"/>
            <a:ext cx="350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Need high resolution medium size GEMs</a:t>
            </a:r>
            <a:endParaRPr lang="en-US" sz="2800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</p:txBody>
      </p:sp>
      <p:pic>
        <p:nvPicPr>
          <p:cNvPr id="2" name="Picture 1" descr="tracke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8" t="34661" r="8264" b="5341"/>
          <a:stretch/>
        </p:blipFill>
        <p:spPr>
          <a:xfrm>
            <a:off x="6400800" y="990600"/>
            <a:ext cx="2514600" cy="2111138"/>
          </a:xfrm>
          <a:prstGeom prst="rect">
            <a:avLst/>
          </a:prstGeom>
        </p:spPr>
      </p:pic>
      <p:pic>
        <p:nvPicPr>
          <p:cNvPr id="3" name="Picture 2" descr="dp-vs-eta-no-gem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097952"/>
            <a:ext cx="3810000" cy="225919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86400" y="3505200"/>
            <a:ext cx="3657600" cy="381000"/>
          </a:xfrm>
          <a:prstGeom prst="rect">
            <a:avLst/>
          </a:prstGeom>
        </p:spPr>
        <p:txBody>
          <a:bodyPr vert="horz" lIns="91283" tIns="45642" rIns="91283" bIns="45642" rtlCol="0">
            <a:normAutofit fontScale="77500" lnSpcReduction="20000"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With-GEM </a:t>
            </a:r>
            <a:r>
              <a:rPr lang="en-US" sz="20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vs</a:t>
            </a: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no-GEM momentum resolution 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334000" y="6248400"/>
            <a:ext cx="2895600" cy="3048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2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NB: 50 micron spatial  resolution assumed!</a:t>
            </a:r>
            <a:r>
              <a:rPr lang="en-US" sz="1200" noProof="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kumimoji="0" lang="en-US" sz="1200" b="0" i="0" strike="noStrike" kern="1200" cap="none" spc="0" normalizeH="0" baseline="0" noProof="0" dirty="0" smtClean="0">
              <a:ln>
                <a:noFill/>
              </a:ln>
              <a:solidFill>
                <a:srgbClr val="E006D5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37816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13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4" name="Picture 3" descr="mumega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20586" r="23001" b="5594"/>
          <a:stretch/>
        </p:blipFill>
        <p:spPr>
          <a:xfrm>
            <a:off x="4191000" y="2743200"/>
            <a:ext cx="4815108" cy="3597826"/>
          </a:xfrm>
          <a:prstGeom prst="rect">
            <a:avLst/>
          </a:prstGeom>
        </p:spPr>
      </p:pic>
      <p:sp useBgFill="1">
        <p:nvSpPr>
          <p:cNvPr id="17" name="Rectangular Callout 16"/>
          <p:cNvSpPr/>
          <p:nvPr/>
        </p:nvSpPr>
        <p:spPr>
          <a:xfrm>
            <a:off x="3200400" y="5029200"/>
            <a:ext cx="1676400" cy="1600200"/>
          </a:xfrm>
          <a:prstGeom prst="wedgeRectCallout">
            <a:avLst>
              <a:gd name="adj1" fmla="val 147693"/>
              <a:gd name="adj2" fmla="val 341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9287" t="2873" r="6435" b="2848"/>
          <a:stretch/>
        </p:blipFill>
        <p:spPr>
          <a:xfrm rot="16200000">
            <a:off x="3326896" y="5055105"/>
            <a:ext cx="1408289" cy="1508878"/>
          </a:xfrm>
          <a:prstGeom prst="rect">
            <a:avLst/>
          </a:prstGeom>
        </p:spPr>
      </p:pic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R&amp;D topics: </a:t>
            </a:r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MicroMegas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2800" y="5410200"/>
            <a:ext cx="1330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EIC R&amp;D 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(Temple, </a:t>
            </a:r>
            <a:r>
              <a:rPr lang="en-US" sz="1200" dirty="0" err="1" smtClean="0">
                <a:solidFill>
                  <a:schemeClr val="bg1"/>
                </a:solidFill>
              </a:rPr>
              <a:t>Saclay</a:t>
            </a:r>
            <a:r>
              <a:rPr lang="en-US" sz="1200" dirty="0" smtClean="0">
                <a:solidFill>
                  <a:schemeClr val="bg1"/>
                </a:solidFill>
              </a:rPr>
              <a:t>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81000" y="1219200"/>
            <a:ext cx="7620000" cy="1905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Establish &lt;100 micron spatial resolution in a 3T field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Deliver reliable “vector” measurement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Develop large scale samples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Minimize material budget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3276600"/>
            <a:ext cx="411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Track finding m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ay benefit greatly from fast devices providing “vector” track seeds</a:t>
            </a:r>
            <a:endParaRPr lang="en-US" sz="2800" dirty="0" smtClean="0">
              <a:solidFill>
                <a:srgbClr val="008000"/>
              </a:solidFill>
              <a:latin typeface="Arial Narrow"/>
              <a:cs typeface="Arial Narrow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756848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Costs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14</a:t>
            </a:fld>
            <a:r>
              <a:rPr lang="en-US" dirty="0" smtClean="0"/>
              <a:t>/19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4078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15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Auxiliary acceptance detectors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36" name="Picture 35" descr="Screen Shot 2015-03-04 at 2.05.26 P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6" y="838863"/>
            <a:ext cx="7792500" cy="5257137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4114800" y="2286000"/>
            <a:ext cx="890926" cy="10503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3008217">
            <a:off x="4000780" y="2461681"/>
            <a:ext cx="142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electrons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2000" y="4724400"/>
            <a:ext cx="3562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FFFF"/>
                </a:solidFill>
              </a:rPr>
              <a:t>Legend: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beam pipe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hadron magnet apertures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electron magnet apertures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3111116" y="2979023"/>
            <a:ext cx="1002081" cy="3947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623809" y="3426095"/>
            <a:ext cx="838954" cy="36661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625891" y="4347863"/>
            <a:ext cx="850605" cy="4085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4800673" y="4484032"/>
            <a:ext cx="792344" cy="4189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5126932" y="5227731"/>
            <a:ext cx="943822" cy="4608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901378" y="2567176"/>
            <a:ext cx="862256" cy="335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307119" y="2085343"/>
            <a:ext cx="803997" cy="2828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3111116" y="2719059"/>
            <a:ext cx="838954" cy="36661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633378" y="2959973"/>
            <a:ext cx="582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0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62200" y="3276600"/>
            <a:ext cx="1025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-4.5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57400" y="2743200"/>
            <a:ext cx="1141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+4.5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34420" y="3687959"/>
            <a:ext cx="104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-15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915114" y="4630676"/>
            <a:ext cx="850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-31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143126" y="4840169"/>
            <a:ext cx="98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-33m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68587" y="5552443"/>
            <a:ext cx="115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-45 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24000" y="2209800"/>
            <a:ext cx="87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+18 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62000" y="1828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Roman Pots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62200" y="4038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low Q</a:t>
            </a:r>
            <a:r>
              <a:rPr lang="en-US" baseline="30000" dirty="0" smtClean="0">
                <a:solidFill>
                  <a:srgbClr val="FFFFFF"/>
                </a:solidFill>
              </a:rPr>
              <a:t>2</a:t>
            </a:r>
            <a:r>
              <a:rPr lang="en-US" dirty="0" smtClean="0">
                <a:solidFill>
                  <a:srgbClr val="FFFFFF"/>
                </a:solidFill>
              </a:rPr>
              <a:t> tagger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34200" y="1676400"/>
            <a:ext cx="1829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photon transport line with Al exit window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5638800" y="2971800"/>
            <a:ext cx="1596339" cy="126623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858000" y="3352800"/>
            <a:ext cx="189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dipole magnet for pair spectrometer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5791201" y="3657600"/>
            <a:ext cx="914399" cy="73283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934200" y="4724400"/>
            <a:ext cx="1642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emcals</a:t>
            </a:r>
            <a:r>
              <a:rPr lang="en-US" dirty="0" smtClean="0">
                <a:solidFill>
                  <a:srgbClr val="FFFFFF"/>
                </a:solidFill>
              </a:rPr>
              <a:t> for </a:t>
            </a:r>
            <a:r>
              <a:rPr lang="en-US" dirty="0" err="1" smtClean="0">
                <a:solidFill>
                  <a:srgbClr val="FFFFFF"/>
                </a:solidFill>
              </a:rPr>
              <a:t>lumi</a:t>
            </a:r>
            <a:r>
              <a:rPr lang="en-US" dirty="0" smtClean="0">
                <a:solidFill>
                  <a:srgbClr val="FFFFFF"/>
                </a:solidFill>
              </a:rPr>
              <a:t> monitor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6553200" y="4267200"/>
            <a:ext cx="152400" cy="1600200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342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Other considerations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16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81000" y="1219200"/>
            <a:ext cx="8686800" cy="15240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Vertex resolution: with MAPS we get it better than 10 microns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Radiation hardness: not a problem?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Readout speed and FE -&gt; main DAQ throughput: acceptable?</a:t>
            </a:r>
          </a:p>
        </p:txBody>
      </p:sp>
    </p:spTree>
    <p:extLst>
      <p:ext uri="{BB962C8B-B14F-4D97-AF65-F5344CB8AC3E}">
        <p14:creationId xmlns:p14="http://schemas.microsoft.com/office/powerpoint/2010/main" val="39229506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Acceptance: electrons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2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8930725" cy="28194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9600" y="49530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Q</a:t>
            </a:r>
            <a:r>
              <a:rPr lang="en-US" sz="2800" baseline="300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2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 &gt; 1.0 GeV</a:t>
            </a:r>
            <a:r>
              <a:rPr lang="en-US" sz="2800" baseline="300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2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: rapidity coverage -4 &lt; </a:t>
            </a:r>
            <a:r>
              <a:rPr lang="en-US" sz="2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</a:rPr>
              <a:t> 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&lt; 1 is sufficient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Q</a:t>
            </a:r>
            <a:r>
              <a:rPr lang="en-US" sz="2800" baseline="300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2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 &lt; 0.1 GeV</a:t>
            </a:r>
            <a:r>
              <a:rPr lang="en-US" sz="2800" baseline="300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2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: a dedicated low-Q</a:t>
            </a:r>
            <a:r>
              <a:rPr lang="en-US" sz="2800" baseline="300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2</a:t>
            </a:r>
            <a:r>
              <a:rPr lang="en-US" sz="2800" dirty="0" smtClean="0">
                <a:solidFill>
                  <a:srgbClr val="008000"/>
                </a:solidFill>
                <a:latin typeface="Arial Narrow"/>
                <a:cs typeface="Arial Narrow"/>
                <a:sym typeface="Wingdings"/>
              </a:rPr>
              <a:t> tagger is required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96622" y="4267200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Arial Narrow"/>
                <a:cs typeface="Arial Narrow"/>
              </a:rPr>
              <a:t>Increasing lepton beam </a:t>
            </a:r>
            <a:r>
              <a:rPr lang="en-US" sz="2000" dirty="0" smtClean="0">
                <a:solidFill>
                  <a:srgbClr val="0000FF"/>
                </a:solidFill>
                <a:latin typeface="Arial Narrow"/>
                <a:cs typeface="Arial Narrow"/>
              </a:rPr>
              <a:t>energy</a:t>
            </a:r>
            <a:r>
              <a:rPr lang="en-US" sz="2000" dirty="0">
                <a:solidFill>
                  <a:srgbClr val="0000FF"/>
                </a:solidFill>
                <a:latin typeface="Arial Narrow"/>
                <a:cs typeface="Arial Narrow"/>
              </a:rPr>
              <a:t>: scattered lepton </a:t>
            </a:r>
            <a:r>
              <a:rPr lang="en-US" sz="2000" dirty="0" smtClean="0">
                <a:solidFill>
                  <a:srgbClr val="0000FF"/>
                </a:solidFill>
                <a:latin typeface="Arial Narrow"/>
                <a:cs typeface="Arial Narrow"/>
              </a:rPr>
              <a:t>is </a:t>
            </a:r>
            <a:r>
              <a:rPr lang="en-US" sz="2000" dirty="0" smtClean="0">
                <a:solidFill>
                  <a:srgbClr val="0000FF"/>
                </a:solidFill>
                <a:latin typeface="Arial Narrow"/>
                <a:cs typeface="Arial Narrow"/>
              </a:rPr>
              <a:t>boosted </a:t>
            </a:r>
            <a:r>
              <a:rPr lang="en-US" sz="2000" dirty="0">
                <a:solidFill>
                  <a:srgbClr val="0000FF"/>
                </a:solidFill>
                <a:latin typeface="Arial Narrow"/>
                <a:cs typeface="Arial Narrow"/>
              </a:rPr>
              <a:t>to negative </a:t>
            </a:r>
            <a:r>
              <a:rPr lang="en-U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2000" dirty="0" smtClean="0">
                <a:solidFill>
                  <a:srgbClr val="0000FF"/>
                </a:solidFill>
                <a:latin typeface="Arial Narrow"/>
                <a:cs typeface="Arial Narrow"/>
              </a:rPr>
              <a:t> </a:t>
            </a:r>
            <a:endParaRPr lang="en-US" sz="20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457200" y="762000"/>
            <a:ext cx="57150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{PYTHIA 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events at different electron energy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}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58369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Acceptance: hadrons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8" name="Picture 7" descr="EtaVsp.10.15.2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" y="1295400"/>
            <a:ext cx="6758388" cy="2133600"/>
          </a:xfrm>
          <a:prstGeom prst="rect">
            <a:avLst/>
          </a:prstGeom>
        </p:spPr>
      </p:pic>
      <p:pic>
        <p:nvPicPr>
          <p:cNvPr id="9" name="Picture 8" descr="EtaVsp.50.100.250GeV.SIDIS.Pion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" y="3657600"/>
            <a:ext cx="6739095" cy="21275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1600200"/>
            <a:ext cx="1981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Arial Narrow"/>
                <a:cs typeface="Arial Narrow"/>
              </a:rPr>
              <a:t>Increasing lepton beam</a:t>
            </a:r>
            <a:r>
              <a:rPr lang="en-US" sz="1600" b="0" dirty="0" smtClean="0">
                <a:latin typeface="Arial Narrow"/>
                <a:cs typeface="Arial Narrow"/>
              </a:rPr>
              <a:t> energy </a:t>
            </a:r>
            <a:r>
              <a:rPr lang="en-US" sz="1600" b="0" dirty="0">
                <a:latin typeface="Arial Narrow"/>
                <a:cs typeface="Arial Narrow"/>
              </a:rPr>
              <a:t>boosts hadrons </a:t>
            </a:r>
            <a:r>
              <a:rPr lang="en-US" sz="1600" b="0" dirty="0" smtClean="0">
                <a:latin typeface="Arial Narrow"/>
                <a:cs typeface="Arial Narrow"/>
              </a:rPr>
              <a:t>more </a:t>
            </a:r>
            <a:r>
              <a:rPr lang="en-US" sz="1600" b="0" dirty="0">
                <a:latin typeface="Arial Narrow"/>
                <a:cs typeface="Arial Narrow"/>
              </a:rPr>
              <a:t>to negative </a:t>
            </a:r>
            <a:r>
              <a:rPr lang="en-US" sz="1600" b="0" dirty="0" err="1" smtClean="0">
                <a:latin typeface="Arial Narrow"/>
                <a:cs typeface="Arial Narrow"/>
              </a:rPr>
              <a:t>pseudorapidity</a:t>
            </a:r>
            <a:r>
              <a:rPr lang="en-US" sz="1600" b="0" dirty="0" smtClean="0">
                <a:latin typeface="Arial Narrow"/>
                <a:cs typeface="Arial Narrow"/>
              </a:rPr>
              <a:t> </a:t>
            </a:r>
            <a:endParaRPr lang="en-US" sz="1600" b="0" dirty="0">
              <a:latin typeface="Arial Narrow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4200" y="381000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>
                <a:latin typeface="Arial Narrow"/>
                <a:cs typeface="Arial Narrow"/>
              </a:rPr>
              <a:t>Increasing </a:t>
            </a:r>
            <a:r>
              <a:rPr lang="en-US" sz="1600" b="0" dirty="0">
                <a:latin typeface="Arial Narrow"/>
                <a:cs typeface="Arial Narrow"/>
              </a:rPr>
              <a:t>h</a:t>
            </a:r>
            <a:r>
              <a:rPr lang="en-US" sz="1600" b="0" dirty="0" smtClean="0">
                <a:latin typeface="Arial Narrow"/>
                <a:cs typeface="Arial Narrow"/>
              </a:rPr>
              <a:t>adron </a:t>
            </a:r>
            <a:r>
              <a:rPr lang="en-US" sz="1600" b="0" dirty="0">
                <a:latin typeface="Arial Narrow"/>
                <a:cs typeface="Arial Narrow"/>
              </a:rPr>
              <a:t>b</a:t>
            </a:r>
            <a:r>
              <a:rPr lang="en-US" sz="1600" b="0" dirty="0" smtClean="0">
                <a:latin typeface="Arial Narrow"/>
                <a:cs typeface="Arial Narrow"/>
              </a:rPr>
              <a:t>eam energy influences max. hadron energy at fixed </a:t>
            </a:r>
            <a:r>
              <a:rPr lang="en-US" sz="1600" dirty="0" err="1" smtClean="0">
                <a:latin typeface="Arial Narrow"/>
                <a:cs typeface="Arial Narrow"/>
              </a:rPr>
              <a:t>pseudorapidity</a:t>
            </a:r>
            <a:endParaRPr lang="en-US" sz="1600" b="0" dirty="0" smtClean="0">
              <a:latin typeface="Arial Narrow"/>
              <a:cs typeface="Arial Narrow"/>
            </a:endParaRPr>
          </a:p>
          <a:p>
            <a:pPr algn="ctr"/>
            <a:r>
              <a:rPr lang="en-US" sz="1600" b="0" dirty="0" smtClean="0">
                <a:latin typeface="Arial Narrow"/>
                <a:cs typeface="Arial Narrow"/>
              </a:rPr>
              <a:t> </a:t>
            </a:r>
            <a:r>
              <a:rPr lang="en-US" sz="1600" b="0" dirty="0" smtClean="0">
                <a:latin typeface="Arial Narrow"/>
                <a:cs typeface="Arial Narrow"/>
              </a:rPr>
              <a:t>(and </a:t>
            </a:r>
            <a:r>
              <a:rPr lang="en-US" sz="1600" b="0" dirty="0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600" b="0" baseline="30000" dirty="0" smtClean="0">
                <a:latin typeface="Symbol" charset="2"/>
                <a:cs typeface="Symbol" charset="2"/>
                <a:sym typeface="Wingdings"/>
              </a:rPr>
              <a:t>±</a:t>
            </a:r>
            <a:r>
              <a:rPr lang="en-US" sz="1600" b="0" dirty="0" smtClean="0">
                <a:latin typeface="Arial Narrow"/>
                <a:cs typeface="Arial Narrow"/>
                <a:sym typeface="Wingdings"/>
              </a:rPr>
              <a:t>, K</a:t>
            </a:r>
            <a:r>
              <a:rPr lang="en-US" sz="1600" b="0" baseline="30000" dirty="0" smtClean="0">
                <a:latin typeface="Arial Narrow"/>
                <a:cs typeface="Arial Narrow"/>
                <a:sym typeface="Wingdings"/>
              </a:rPr>
              <a:t>±</a:t>
            </a:r>
            <a:r>
              <a:rPr lang="en-US" sz="1600" b="0" dirty="0" smtClean="0">
                <a:latin typeface="Arial Narrow"/>
                <a:cs typeface="Arial Narrow"/>
                <a:sym typeface="Wingdings"/>
              </a:rPr>
              <a:t>, p</a:t>
            </a:r>
            <a:r>
              <a:rPr lang="en-US" sz="1600" b="0" baseline="30000" dirty="0" smtClean="0">
                <a:latin typeface="Arial Narrow"/>
                <a:cs typeface="Arial Narrow"/>
                <a:sym typeface="Wingdings"/>
              </a:rPr>
              <a:t>± </a:t>
            </a:r>
            <a:r>
              <a:rPr lang="en-US" sz="1600" b="0" dirty="0" smtClean="0">
                <a:latin typeface="Arial Narrow"/>
                <a:cs typeface="Arial Narrow"/>
              </a:rPr>
              <a:t>look </a:t>
            </a:r>
            <a:endParaRPr lang="en-US" sz="1600" b="0" dirty="0" smtClean="0">
              <a:latin typeface="Arial Narrow"/>
              <a:cs typeface="Arial Narrow"/>
            </a:endParaRPr>
          </a:p>
          <a:p>
            <a:pPr algn="ctr"/>
            <a:r>
              <a:rPr lang="en-US" sz="1600" b="0" dirty="0" smtClean="0">
                <a:latin typeface="Arial Narrow"/>
                <a:cs typeface="Arial Narrow"/>
              </a:rPr>
              <a:t>the </a:t>
            </a:r>
            <a:r>
              <a:rPr lang="en-US" sz="1600" b="0" dirty="0" smtClean="0">
                <a:latin typeface="Arial Narrow"/>
                <a:cs typeface="Arial Narrow"/>
              </a:rPr>
              <a:t>same)</a:t>
            </a:r>
            <a:endParaRPr lang="en-US" sz="1600" b="0" baseline="30000" dirty="0" smtClean="0">
              <a:latin typeface="Arial Narrow"/>
              <a:cs typeface="Arial Narrow"/>
              <a:sym typeface="Wingding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316" y="5867400"/>
            <a:ext cx="8498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>
                <a:solidFill>
                  <a:srgbClr val="008000"/>
                </a:solidFill>
                <a:latin typeface="Arial Narrow"/>
                <a:cs typeface="Arial Narrow"/>
              </a:rPr>
              <a:t>r</a:t>
            </a:r>
            <a:r>
              <a:rPr lang="en-US" sz="2800" u="sng" dirty="0" smtClean="0">
                <a:solidFill>
                  <a:srgbClr val="008000"/>
                </a:solidFill>
                <a:latin typeface="Arial Narrow"/>
                <a:cs typeface="Arial Narrow"/>
              </a:rPr>
              <a:t>ange -</a:t>
            </a:r>
            <a:r>
              <a:rPr lang="en-US" sz="2800" u="sng" dirty="0" smtClean="0">
                <a:solidFill>
                  <a:srgbClr val="008000"/>
                </a:solidFill>
                <a:latin typeface="Arial Narrow"/>
                <a:cs typeface="Arial Narrow"/>
              </a:rPr>
              <a:t>3&lt;</a:t>
            </a:r>
            <a:r>
              <a:rPr lang="en-US" sz="2800" u="sng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US" sz="2800" u="sng" dirty="0" smtClean="0">
                <a:solidFill>
                  <a:srgbClr val="008000"/>
                </a:solidFill>
                <a:latin typeface="Arial Narrow"/>
                <a:cs typeface="Arial Narrow"/>
              </a:rPr>
              <a:t>&lt;3 covers entire p</a:t>
            </a:r>
            <a:r>
              <a:rPr lang="en-US" sz="2800" u="sng" baseline="-25000" dirty="0" smtClean="0">
                <a:solidFill>
                  <a:srgbClr val="008000"/>
                </a:solidFill>
                <a:latin typeface="Arial Narrow"/>
                <a:cs typeface="Arial Narrow"/>
              </a:rPr>
              <a:t>t</a:t>
            </a:r>
            <a:r>
              <a:rPr lang="en-US" sz="2800" u="sng" dirty="0" smtClean="0">
                <a:solidFill>
                  <a:srgbClr val="008000"/>
                </a:solidFill>
                <a:latin typeface="Arial Narrow"/>
                <a:cs typeface="Arial Narrow"/>
              </a:rPr>
              <a:t> &amp; z region important for physics</a:t>
            </a:r>
            <a:endParaRPr lang="en-US" sz="2800" u="sng" dirty="0">
              <a:solidFill>
                <a:srgbClr val="008000"/>
              </a:solidFill>
              <a:latin typeface="Arial Narrow"/>
              <a:cs typeface="Arial Narrow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04800" y="762000"/>
            <a:ext cx="8686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{same set of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PYTHIA 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events;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Q</a:t>
            </a:r>
            <a:r>
              <a:rPr lang="en-US" sz="2200" baseline="30000" dirty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2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&gt;1 GeV</a:t>
            </a:r>
            <a:r>
              <a:rPr lang="en-US" sz="2200" baseline="30000" dirty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2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, 0.01&lt;y&lt;0.95, z&gt;0.1 cuts applied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}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61797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4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2" name="Picture 1" descr="BeAST-2014-11-1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" t="11020" r="2001" b="4027"/>
          <a:stretch/>
        </p:blipFill>
        <p:spPr>
          <a:xfrm>
            <a:off x="762000" y="1295400"/>
            <a:ext cx="7919027" cy="51063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600200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38800" y="6096000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57400" y="1600200"/>
            <a:ext cx="1447800" cy="276999"/>
          </a:xfrm>
          <a:prstGeom prst="rect">
            <a:avLst/>
          </a:prstGeom>
          <a:solidFill>
            <a:schemeClr val="tx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81400" y="1600200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43400" y="6096000"/>
            <a:ext cx="1202297" cy="276999"/>
          </a:xfrm>
          <a:prstGeom prst="rect">
            <a:avLst/>
          </a:prstGeom>
          <a:solidFill>
            <a:srgbClr val="F2FF5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48400" y="6096000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67600" y="6096000"/>
            <a:ext cx="132808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coils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Configuration: whole detector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4800" y="838200"/>
            <a:ext cx="787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008000"/>
                </a:solidFill>
              </a:rPr>
              <a:t>-4&lt;</a:t>
            </a:r>
            <a:r>
              <a:rPr lang="en-US" sz="2400" u="sng" dirty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US" sz="2400" u="sng" dirty="0" smtClean="0">
                <a:solidFill>
                  <a:srgbClr val="008000"/>
                </a:solidFill>
              </a:rPr>
              <a:t>&lt;4: Tracking &amp; e/m </a:t>
            </a:r>
            <a:r>
              <a:rPr lang="en-US" sz="2400" u="sng" dirty="0" err="1" smtClean="0">
                <a:solidFill>
                  <a:srgbClr val="008000"/>
                </a:solidFill>
              </a:rPr>
              <a:t>Calorimetry</a:t>
            </a:r>
            <a:r>
              <a:rPr lang="en-US" sz="2400" u="sng" dirty="0" smtClean="0">
                <a:solidFill>
                  <a:srgbClr val="008000"/>
                </a:solidFill>
              </a:rPr>
              <a:t> (hermetic coverage) </a:t>
            </a:r>
            <a:endParaRPr lang="en-US" sz="2400" u="sng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03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5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638800" y="6096000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43400" y="6096000"/>
            <a:ext cx="1202297" cy="276999"/>
          </a:xfrm>
          <a:prstGeom prst="rect">
            <a:avLst/>
          </a:prstGeom>
          <a:solidFill>
            <a:srgbClr val="F2FF5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48400" y="6096000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67600" y="6096000"/>
            <a:ext cx="132808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coils</a:t>
            </a:r>
            <a:endParaRPr lang="en-US" sz="1200" dirty="0">
              <a:solidFill>
                <a:srgbClr val="1E1C11"/>
              </a:solidFill>
            </a:endParaRPr>
          </a:p>
        </p:txBody>
      </p:sp>
      <p:pic>
        <p:nvPicPr>
          <p:cNvPr id="4" name="Picture 3" descr="tracker-2015-05-0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8" t="15994" r="6583" b="6669"/>
          <a:stretch/>
        </p:blipFill>
        <p:spPr>
          <a:xfrm>
            <a:off x="1143000" y="1143000"/>
            <a:ext cx="6679456" cy="4800600"/>
          </a:xfrm>
          <a:prstGeom prst="rect">
            <a:avLst/>
          </a:prstGeom>
        </p:spPr>
      </p:pic>
      <p:sp useBgFill="1">
        <p:nvSpPr>
          <p:cNvPr id="57" name="Rectangular Callout 56"/>
          <p:cNvSpPr/>
          <p:nvPr/>
        </p:nvSpPr>
        <p:spPr>
          <a:xfrm>
            <a:off x="7162800" y="1219200"/>
            <a:ext cx="1524000" cy="1295400"/>
          </a:xfrm>
          <a:prstGeom prst="wedgeRectCallout">
            <a:avLst>
              <a:gd name="adj1" fmla="val -151658"/>
              <a:gd name="adj2" fmla="val 47503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 descr="fs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0" t="12829" r="16512" b="4323"/>
          <a:stretch/>
        </p:blipFill>
        <p:spPr>
          <a:xfrm>
            <a:off x="7239000" y="1295400"/>
            <a:ext cx="1387739" cy="1145182"/>
          </a:xfrm>
          <a:prstGeom prst="rect">
            <a:avLst/>
          </a:prstGeom>
          <a:ln>
            <a:solidFill>
              <a:srgbClr val="1E1C11"/>
            </a:solidFill>
          </a:ln>
        </p:spPr>
      </p:pic>
      <p:sp useBgFill="1">
        <p:nvSpPr>
          <p:cNvPr id="56" name="Rectangular Callout 55"/>
          <p:cNvSpPr/>
          <p:nvPr/>
        </p:nvSpPr>
        <p:spPr>
          <a:xfrm>
            <a:off x="4876800" y="4800600"/>
            <a:ext cx="1905000" cy="1219200"/>
          </a:xfrm>
          <a:prstGeom prst="wedgeRectCallout">
            <a:avLst>
              <a:gd name="adj1" fmla="val -70576"/>
              <a:gd name="adj2" fmla="val -174769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vst-inner-laye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4" t="12255" r="13581" b="2597"/>
          <a:stretch/>
        </p:blipFill>
        <p:spPr>
          <a:xfrm>
            <a:off x="4876800" y="4778090"/>
            <a:ext cx="1905000" cy="1233873"/>
          </a:xfrm>
          <a:prstGeom prst="rect">
            <a:avLst/>
          </a:prstGeom>
          <a:ln>
            <a:solidFill>
              <a:srgbClr val="1E1C11"/>
            </a:solidFill>
          </a:ln>
        </p:spPr>
      </p:pic>
      <p:sp useBgFill="1">
        <p:nvSpPr>
          <p:cNvPr id="51" name="Rectangular Callout 50"/>
          <p:cNvSpPr/>
          <p:nvPr/>
        </p:nvSpPr>
        <p:spPr>
          <a:xfrm>
            <a:off x="152400" y="1828800"/>
            <a:ext cx="1905000" cy="1143000"/>
          </a:xfrm>
          <a:prstGeom prst="wedgeRectCallout">
            <a:avLst>
              <a:gd name="adj1" fmla="val 55179"/>
              <a:gd name="adj2" fmla="val 171142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sbs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1" t="21547" r="14660" b="8787"/>
          <a:stretch/>
        </p:blipFill>
        <p:spPr>
          <a:xfrm>
            <a:off x="152400" y="1828800"/>
            <a:ext cx="1905000" cy="1147097"/>
          </a:xfrm>
          <a:prstGeom prst="rect">
            <a:avLst/>
          </a:prstGeom>
          <a:ln>
            <a:solidFill>
              <a:schemeClr val="bg2">
                <a:lumMod val="10000"/>
                <a:alpha val="94000"/>
              </a:schemeClr>
            </a:solidFill>
          </a:ln>
        </p:spPr>
      </p:pic>
      <p:sp>
        <p:nvSpPr>
          <p:cNvPr id="61" name="TextBox 60"/>
          <p:cNvSpPr txBox="1"/>
          <p:nvPr/>
        </p:nvSpPr>
        <p:spPr>
          <a:xfrm>
            <a:off x="4953000" y="5715000"/>
            <a:ext cx="642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ALICE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52400" y="1905000"/>
            <a:ext cx="49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SBS</a:t>
            </a:r>
          </a:p>
        </p:txBody>
      </p:sp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Configuration: tracker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62746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6" grpId="0" animBg="1"/>
      <p:bldP spid="51" grpId="0" animBg="1"/>
      <p:bldP spid="61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Material budget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6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6" name="Picture 5" descr="radle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24000"/>
            <a:ext cx="6477000" cy="3990625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371600" y="5638800"/>
            <a:ext cx="7467600" cy="5334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 the 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5% X/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X</a:t>
            </a:r>
            <a:r>
              <a:rPr lang="en-US" sz="2400" baseline="-25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24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level pretty much in the whole acceptance</a:t>
            </a:r>
            <a:r>
              <a:rPr lang="en-US" sz="2400" baseline="-25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endParaRPr lang="en-US" sz="2400" baseline="-25000" dirty="0" smtClean="0">
              <a:solidFill>
                <a:srgbClr val="008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28600" y="838200"/>
            <a:ext cx="89154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“Core” part only (no TPC outer field cage &amp; </a:t>
            </a:r>
            <a:r>
              <a:rPr lang="en-US" sz="2400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endcaps</a:t>
            </a:r>
            <a:r>
              <a:rPr lang="en-US" sz="24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; no GEMs)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065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7</a:t>
            </a:fld>
            <a:r>
              <a:rPr lang="en-US" dirty="0" smtClean="0"/>
              <a:t>/19</a:t>
            </a:r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743200" y="5715000"/>
            <a:ext cx="5638800" cy="524933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8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High resolution up to (at least</a:t>
            </a:r>
            <a:r>
              <a:rPr lang="en-US" sz="28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) |</a:t>
            </a:r>
            <a:r>
              <a:rPr lang="en-US" sz="2800" dirty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8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|~</a:t>
            </a:r>
            <a:r>
              <a:rPr lang="en-US" sz="28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</a:t>
            </a:r>
            <a:endParaRPr lang="en-US" sz="2800" dirty="0" smtClean="0">
              <a:solidFill>
                <a:srgbClr val="008000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“Raw” momentum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resolution</a:t>
            </a:r>
          </a:p>
        </p:txBody>
      </p:sp>
      <p:pic>
        <p:nvPicPr>
          <p:cNvPr id="2" name="Picture 1" descr="dp-vs-eta-7p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086600" cy="4202104"/>
          </a:xfrm>
          <a:prstGeom prst="rect">
            <a:avLst/>
          </a:prstGeom>
        </p:spPr>
      </p:pic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828800" y="1600200"/>
            <a:ext cx="6858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400" baseline="30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+</a:t>
            </a:r>
            <a:endParaRPr lang="en-US" sz="24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04800" y="762000"/>
            <a:ext cx="8686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{</a:t>
            </a: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Box generator at fixed momentum and </a:t>
            </a:r>
            <a:r>
              <a:rPr lang="en-US" sz="2200" dirty="0" err="1" smtClean="0">
                <a:solidFill>
                  <a:schemeClr val="accent1">
                    <a:lumMod val="50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pseudorapidity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}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9149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>
                <a:latin typeface="Arial Narrow"/>
                <a:ea typeface="ＭＳ Ｐゴシック" pitchFamily="-84" charset="-128"/>
                <a:cs typeface="Arial Narrow"/>
              </a:rPr>
              <a:t>S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mearing 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in kinematic variables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8</a:t>
            </a:fld>
            <a:r>
              <a:rPr lang="en-US" dirty="0" smtClean="0"/>
              <a:t>/19</a:t>
            </a:r>
            <a:endParaRPr lang="ru-RU" dirty="0"/>
          </a:p>
        </p:txBody>
      </p:sp>
      <p:pic>
        <p:nvPicPr>
          <p:cNvPr id="2" name="Picture 1" descr="smearing-no-bremsstrahlun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" y="1066800"/>
            <a:ext cx="9144000" cy="2436653"/>
          </a:xfrm>
          <a:prstGeom prst="rect">
            <a:avLst/>
          </a:prstGeom>
        </p:spPr>
      </p:pic>
      <p:pic>
        <p:nvPicPr>
          <p:cNvPr id="3" name="Picture 2" descr="smearing-with-bremsstrahlung-and-pip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9144000" cy="2436653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28600" y="838200"/>
            <a:ext cx="8915400" cy="609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{PYTHIA 20x250 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GeV</a:t>
            </a:r>
            <a:r>
              <a:rPr lang="en-US" sz="24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,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NO bremsstrahlung} -&gt; {GEANT} -&gt; {</a:t>
            </a:r>
            <a:r>
              <a:rPr lang="en-US" sz="240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Kalman</a:t>
            </a:r>
            <a:r>
              <a:rPr lang="en-US" sz="24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filter track fit}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04800" y="3505200"/>
            <a:ext cx="84582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same procedure; simulation WITH bremsstrahlung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4400" y="6096000"/>
            <a:ext cx="8153400" cy="369174"/>
          </a:xfrm>
          <a:prstGeom prst="rect">
            <a:avLst/>
          </a:prstGeom>
        </p:spPr>
        <p:txBody>
          <a:bodyPr wrap="square" lIns="91283" tIns="45642" rIns="91283" bIns="45642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-&gt; looks good despite poor resolution at low Y and long bremsstrahlung tails 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1184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  <a:latin typeface="Tahoma" pitchFamily="-84" charset="0"/>
              </a:rPr>
              <a:t>May,9 2015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err="1" smtClean="0">
                <a:solidFill>
                  <a:srgbClr val="000099"/>
                </a:solidFill>
                <a:latin typeface="Tahoma" pitchFamily="-84" charset="0"/>
              </a:rPr>
              <a:t>A.Kiselev</a:t>
            </a:r>
            <a:endParaRPr lang="ru-RU" dirty="0">
              <a:solidFill>
                <a:srgbClr val="000099"/>
              </a:solidFill>
              <a:latin typeface="Tahoma" pitchFamily="-84" charset="0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0"/>
            <a:ext cx="9448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“</a:t>
            </a:r>
            <a:r>
              <a:rPr lang="en-US" sz="4800" b="0" dirty="0">
                <a:latin typeface="Arial Narrow"/>
                <a:ea typeface="ＭＳ Ｐゴシック" pitchFamily="-84" charset="-128"/>
                <a:cs typeface="Arial Narrow"/>
              </a:rPr>
              <a:t>P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urity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” in (x,Q</a:t>
            </a:r>
            <a:r>
              <a:rPr lang="en-US" sz="4800" b="0" baseline="30000" dirty="0" smtClean="0">
                <a:latin typeface="Arial Narrow"/>
                <a:ea typeface="ＭＳ Ｐゴシック" pitchFamily="-84" charset="-128"/>
                <a:cs typeface="Arial Narrow"/>
              </a:rPr>
              <a:t>2</a:t>
            </a:r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) kinematic bins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9</a:t>
            </a:fld>
            <a:r>
              <a:rPr lang="en-US" dirty="0" smtClean="0"/>
              <a:t>/19</a:t>
            </a:r>
            <a:endParaRPr lang="ru-RU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27989"/>
              </p:ext>
            </p:extLst>
          </p:nvPr>
        </p:nvGraphicFramePr>
        <p:xfrm>
          <a:off x="381000" y="914400"/>
          <a:ext cx="213360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4" imgW="1511300" imgH="431800" progId="Equation.3">
                  <p:embed/>
                </p:oleObj>
              </mc:Choice>
              <mc:Fallback>
                <p:oleObj name="Equation" r:id="rId4" imgW="1511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14400"/>
                        <a:ext cx="2133601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purity-no-bremsstrahlung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4419600" cy="2679700"/>
          </a:xfrm>
          <a:prstGeom prst="rect">
            <a:avLst/>
          </a:prstGeom>
        </p:spPr>
      </p:pic>
      <p:pic>
        <p:nvPicPr>
          <p:cNvPr id="3" name="Picture 2" descr="purity-with-bremsstrahlung-and-pipe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86000"/>
            <a:ext cx="4419600" cy="267970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743200" y="838200"/>
            <a:ext cx="6172200" cy="762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Describes migration between kinematic bins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Important to keep it close to 1.0 for successful unfolding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143000" y="175260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remsstrahlung OFF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562600" y="175260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</a:t>
            </a:r>
            <a:r>
              <a:rPr lang="en-US" sz="24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remsstrahlung ON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447800" y="5257800"/>
            <a:ext cx="7010400" cy="8382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4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Bremsstrahlung matters even for detector with ~5% X/</a:t>
            </a:r>
            <a:r>
              <a:rPr lang="en-US" sz="24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X</a:t>
            </a:r>
            <a:r>
              <a:rPr lang="en-US" sz="2400" baseline="-250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</a:t>
            </a:r>
            <a:endParaRPr lang="en-US" sz="2400" baseline="-25000" dirty="0" smtClean="0">
              <a:solidFill>
                <a:srgbClr val="E006D5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“Straightforward” tracking can hardly help at Y&lt;0.1</a:t>
            </a:r>
          </a:p>
        </p:txBody>
      </p:sp>
    </p:spTree>
    <p:extLst>
      <p:ext uri="{BB962C8B-B14F-4D97-AF65-F5344CB8AC3E}">
        <p14:creationId xmlns:p14="http://schemas.microsoft.com/office/powerpoint/2010/main" val="6441260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41096</TotalTime>
  <Words>804</Words>
  <Application>Microsoft Macintosh PowerPoint</Application>
  <PresentationFormat>On-screen Show (4:3)</PresentationFormat>
  <Paragraphs>160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Office Theme</vt:lpstr>
      <vt:lpstr>Equation</vt:lpstr>
      <vt:lpstr>PowerPoint Presentation</vt:lpstr>
      <vt:lpstr>Acceptance: electrons</vt:lpstr>
      <vt:lpstr>Acceptance: hadrons</vt:lpstr>
      <vt:lpstr>Configuration: whole detector</vt:lpstr>
      <vt:lpstr>Configuration: tracker</vt:lpstr>
      <vt:lpstr>Material budget</vt:lpstr>
      <vt:lpstr>“Raw” momentum resolution</vt:lpstr>
      <vt:lpstr>Smearing in kinematic variables</vt:lpstr>
      <vt:lpstr>“Purity” in (x,Q2) kinematic bins</vt:lpstr>
      <vt:lpstr>R&amp;D topics: MAPS</vt:lpstr>
      <vt:lpstr>R&amp;D topics: TPC</vt:lpstr>
      <vt:lpstr>R&amp;D topics: GEMs</vt:lpstr>
      <vt:lpstr>R&amp;D topics: MicroMegas</vt:lpstr>
      <vt:lpstr>Costs</vt:lpstr>
      <vt:lpstr>Auxiliary acceptance detectors</vt:lpstr>
      <vt:lpstr>Other considerations</vt:lpstr>
    </vt:vector>
  </TitlesOfParts>
  <Manager/>
  <Company>BNL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Alexander Kiselev</dc:creator>
  <cp:keywords/>
  <dc:description/>
  <cp:lastModifiedBy>Alexander Kiselev</cp:lastModifiedBy>
  <cp:revision>782</cp:revision>
  <dcterms:created xsi:type="dcterms:W3CDTF">2014-09-08T12:49:29Z</dcterms:created>
  <dcterms:modified xsi:type="dcterms:W3CDTF">2015-05-06T20:01:48Z</dcterms:modified>
  <cp:category/>
</cp:coreProperties>
</file>